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73" r:id="rId4"/>
  </p:sldMasterIdLst>
  <p:notesMasterIdLst>
    <p:notesMasterId r:id="rId12"/>
  </p:notesMasterIdLst>
  <p:sldIdLst>
    <p:sldId id="288" r:id="rId5"/>
    <p:sldId id="266" r:id="rId6"/>
    <p:sldId id="259" r:id="rId7"/>
    <p:sldId id="269" r:id="rId8"/>
    <p:sldId id="280" r:id="rId9"/>
    <p:sldId id="297" r:id="rId10"/>
    <p:sldId id="296" r:id="rId1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8C8C"/>
    <a:srgbClr val="005468"/>
    <a:srgbClr val="054767"/>
    <a:srgbClr val="F4E408"/>
    <a:srgbClr val="025951"/>
    <a:srgbClr val="D9CB04"/>
    <a:srgbClr val="F2F2F2"/>
    <a:srgbClr val="F2EFBB"/>
    <a:srgbClr val="F2EA7E"/>
    <a:srgbClr val="347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4" autoAdjust="0"/>
    <p:restoredTop sz="92030" autoAdjust="0"/>
  </p:normalViewPr>
  <p:slideViewPr>
    <p:cSldViewPr snapToGrid="0">
      <p:cViewPr varScale="1">
        <p:scale>
          <a:sx n="113" d="100"/>
          <a:sy n="113" d="100"/>
        </p:scale>
        <p:origin x="3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6AB70-6F2B-4D8F-9A78-6E7F4683F70B}" type="datetimeFigureOut">
              <a:rPr lang="de-DE" smtClean="0"/>
              <a:t>13.09.22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6ED557-670B-4BDE-B11A-40CA10C01C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9486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Trainer:in</a:t>
            </a:r>
            <a:endParaRPr lang="de-DE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Gib´s</a:t>
            </a:r>
            <a:r>
              <a:rPr lang="de-DE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jetzt Fragen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de-DE" dirty="0"/>
              <a:t>Das Gesamt</a:t>
            </a:r>
            <a:r>
              <a:rPr lang="de-DE" baseline="0" dirty="0"/>
              <a:t>bild von Erklär Video. </a:t>
            </a:r>
            <a:br>
              <a:rPr lang="de-DE" baseline="0" dirty="0"/>
            </a:br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Wir träumen von einer Kirche, einer Gemeinde oder einem Ortsverband, in dem sich alle zuhause und zugehörig fühlen.</a:t>
            </a:r>
          </a:p>
          <a:p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Wir träumen von christlicher Gemeinschaft, bei der es egal ist, woher wir ursprünglich kommen, wo wir unsere Wurzeln haben oder welche Muttersprache wir sprechen.</a:t>
            </a:r>
          </a:p>
          <a:p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Wir träumen davon, dass wir miteinander glauben und leben, essen und feiern.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ED557-670B-4BDE-B11A-40CA10C01CC8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2622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Trainer:in</a:t>
            </a:r>
            <a:endParaRPr lang="de-DE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>
              <a:lnSpc>
                <a:spcPct val="120000"/>
              </a:lnSpc>
            </a:pPr>
            <a:r>
              <a:rPr lang="de-DE" sz="1200" dirty="0"/>
              <a:t>„global local“ ist Thema der Kirche/Gemeinde/Verein: zum Reinschnuppern oder bis zu 40 Tagen als Programm möglich</a:t>
            </a:r>
          </a:p>
          <a:p>
            <a:pPr>
              <a:lnSpc>
                <a:spcPct val="120000"/>
              </a:lnSpc>
            </a:pPr>
            <a:r>
              <a:rPr lang="de-DE" sz="1200" dirty="0"/>
              <a:t>Durchführung in Kooperation von deutschen Kirchen/Gemeinden/Vereinen und internationalen Gemeinden/Initiativen mit Geflüchteten/sonstigen interkulturellen </a:t>
            </a:r>
            <a:r>
              <a:rPr lang="de-DE" sz="1200" dirty="0" err="1"/>
              <a:t>Akteur:innen</a:t>
            </a:r>
            <a:r>
              <a:rPr lang="de-DE" sz="1200" dirty="0"/>
              <a:t> </a:t>
            </a:r>
          </a:p>
          <a:p>
            <a:pPr lvl="0">
              <a:lnSpc>
                <a:spcPct val="120000"/>
              </a:lnSpc>
            </a:pPr>
            <a:r>
              <a:rPr lang="de-DE" sz="1200" b="1" dirty="0"/>
              <a:t>Ziel: </a:t>
            </a:r>
            <a:r>
              <a:rPr lang="de-DE" sz="1200" dirty="0"/>
              <a:t>Horizonterweiterung, neue Perspektiven, Begegnung, neues Miteinander entstehen vor Ort</a:t>
            </a:r>
            <a:endParaRPr lang="en-GB" sz="1200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ED557-670B-4BDE-B11A-40CA10C01CC8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7618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Trainer:in</a:t>
            </a:r>
            <a:endParaRPr lang="de-DE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de-DE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Die Stärke von global local sind Begegnungen auf den folgenden drei Ebenen. </a:t>
            </a:r>
            <a:b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b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 </a:t>
            </a:r>
            <a:r>
              <a:rPr lang="de-DE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Plenum</a:t>
            </a:r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also beim Gottesdienst oder größeren Events kommen alle zusammen, lernen und feiern gemeinsam. </a:t>
            </a:r>
            <a:b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b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Dann, unter der Woche geht global local weiter, in allen </a:t>
            </a:r>
            <a:r>
              <a:rPr lang="de-DE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Gruppen und Kreisen</a:t>
            </a:r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b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b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 40 Tage lang gibt es Tagesimpulse und </a:t>
            </a:r>
            <a:r>
              <a:rPr lang="de-DE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Challenges</a:t>
            </a:r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für jede und jeden </a:t>
            </a:r>
            <a:r>
              <a:rPr lang="de-DE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Einzelnen</a:t>
            </a:r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persönlich.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ED557-670B-4BDE-B11A-40CA10C01CC8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73362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Trainer:in</a:t>
            </a:r>
            <a:endParaRPr lang="de-DE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de-DE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Schritt für Schritt entstehen viele Ideen und Impulse zu den sechs Wochenthemen von global local 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ED557-670B-4BDE-B11A-40CA10C01CC8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3097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Trainer:in</a:t>
            </a:r>
            <a:endParaRPr lang="de-DE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de-DE" dirty="0"/>
            </a:br>
            <a:r>
              <a:rPr lang="de-DE" sz="1200" b="0" dirty="0">
                <a:effectLst/>
              </a:rPr>
              <a:t>„Der Prozess hat bei vielen eine gewisse Sensibilisierung in Gang gesetzt und eine Ernüchterung darüber, dass wir es nicht ohne so einen bewussten Prozess schaffen, alle im Blick zu haben. </a:t>
            </a:r>
            <a:br>
              <a:rPr lang="de-DE" sz="1200" b="0" dirty="0">
                <a:effectLst/>
              </a:rPr>
            </a:br>
            <a:r>
              <a:rPr lang="de-DE" sz="1200" b="0" dirty="0">
                <a:effectLst/>
              </a:rPr>
              <a:t>Der Gedanke kam auf, dass wir jetzt eigentlich weiter machen bzw. in ein paar Jahren global local nochmal durchführen sollten.“ 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6ED557-670B-4BDE-B11A-40CA10C01CC8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87266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Trainer:in</a:t>
            </a:r>
            <a:endParaRPr lang="de-DE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6ED557-670B-4BDE-B11A-40CA10C01CC8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1600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47BF02-FEAC-468F-8FB1-96D09EA07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35E818A-A4AC-4A04-94E9-224F0C4C6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9/13/22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2248C98-3105-4A54-BC58-FC564252E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EB82C2B-67F8-430B-955A-DA57ADEEE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308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E9B4B4-2F73-43D2-BB2C-FFE9D98A64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D5776DC-40C1-4D48-A9D7-E6617B0C81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F8C6218-561B-449B-83A8-94C5F3F6F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9/13/22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ADCE39-7E42-4481-B40A-57DF7BB88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57E3043-D3CA-4149-918F-6DA37C3A9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635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A19347-A76B-4F30-A867-BD2E2C1E2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3B92075-97AD-4125-B373-98C7ED33F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DF8C654-3182-4C0D-9973-C04B55041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9/13/22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B230A2B-C3A2-4FA2-B2F7-346A34376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822255A-F0E8-4828-8A51-ABE96280A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53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9563C35-C118-46A8-B8BA-9EC401D7A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30982F6-C26D-44FC-90E0-A69C1A63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756BBBE-8AA1-45B0-924E-6B1D60582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9/13/22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4127A3A-0336-43A7-9BA5-5D3C5A543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3D4A2AB-A67E-4B0B-B16B-0E863F76E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579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F03A95-082D-4189-9980-5ABF0447F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342BC15-07EB-4290-8DE7-A5C11123C1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18094C6-E1CE-4AC9-B14E-A23EE685CA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8682033-C40E-4D1C-BD07-C348F8794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9/13/22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D543DAF-50A6-4DD2-875B-4C8CD2E2A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8282064-7811-43CE-B13F-9CE11138A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96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60CBE9-6982-4C7C-9753-C52994100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8C1E54D-A3E6-48D4-8A5B-B289568F86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0BFA285-7BF2-4FCB-9DC7-7ADE258F38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52172F6-4B47-4319-B27D-1EB1E67AC5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85EB4F6-2AB8-4F40-9AA2-C36FF80221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067EA67-7BBC-4F92-948A-C3931327F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9/13/22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765C9CC6-79FB-4BF0-A1A8-E9DE5F95C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4F6A71-BC59-40D8-B99E-96A880B10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916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59A988-738C-4C9C-AA21-8D2003183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D8CBAAB-F704-42B6-8752-843DE287A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9/13/22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A24D269-59F4-4ED4-A26E-6AFB95F42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EAFED84-60CB-4966-955A-BE83773BA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688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F178290-CBC9-45F4-A73F-A1A83A081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9/13/22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0A3119E-A741-4645-A687-4EC3C760F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6A4C8EC-1EDA-40F9-B698-4A481411C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712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433EC6-E5D0-4627-BB3A-CFEF6C8E8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37DB003-4476-4AB6-8B62-241C3EBDBE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547D1AE-14FD-4C67-A13E-BAFF122C78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0461CB0-F404-42CE-9ADF-012FA7AD0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9/13/22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14EC867-6C52-4697-8EF2-A7CABC74E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60EAB5E-304C-4E6C-9A59-95A672DBF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46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28C0C1-BFB6-404A-86BE-88E1C6950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1C10E77F-4B5B-43DA-A529-ABE3D85089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EA80B08-7FAE-428E-8680-66BEFAE37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6C49F6B-CAC6-4234-BCEF-702A61B74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9/13/22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941EB85-2DE0-4DEF-A819-CD5277A3C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AD4532E-E4B7-48B3-9EEC-2EC0326CD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433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476E26-10F1-4D08-AA33-9FFD94828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939BA63-4718-4AB5-9313-CAA17E8FAE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4C46E2C-C8B8-497B-B038-075D98F8B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9/13/22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257183B-9FFA-40ED-AE82-4943E9D6A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3659804-0B4C-4319-87CA-1702B2730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9758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02A4FFFB-5C40-4E39-91CC-0A9F77C906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DE51463-8F4C-4341-B9ED-EF58EF2903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D00252D-38FC-41BD-9ADE-17EBF4FE2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9/13/22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BAB2892-76E9-412F-8898-9EB23846C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www.globallocal.de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997CC57-5DFD-4BB0-8528-FAED72046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227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>
            <a:extLst>
              <a:ext uri="{FF2B5EF4-FFF2-40B4-BE49-F238E27FC236}">
                <a16:creationId xmlns:a16="http://schemas.microsoft.com/office/drawing/2014/main" id="{08311DC9-5499-4374-95E7-E893B0FF0D8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F2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F8AF0DD9-0BDA-4C4C-B197-D6B11CD6C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de-DE" dirty="0"/>
              <a:t>MASTERTITELFORMAT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9D5908B-57BD-44BC-B17A-F9A18E23B5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5D6C565-F121-41B4-87FB-E5E975C7C3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9/13/22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24D1FC1-A024-44B9-8080-22CB7349E0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www.globallocal.de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D22221F-9734-422A-8823-D6434D3221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‹Nr.›</a:t>
            </a:fld>
            <a:endParaRPr lang="en-US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2C1A8701-4498-49A1-B172-F96D16668AAC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8963" y="5842244"/>
            <a:ext cx="606137" cy="87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777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useo Sans 500" panose="02000000000000000000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jpe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65B572-B05D-450F-9DE1-9119BAF4F2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A19DB20-392D-4A78-B9AF-5714099300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A3723BE4-4FBF-4853-B882-EA21BF5CE1E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981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850" y="-7706"/>
            <a:ext cx="12205701" cy="6865706"/>
          </a:xfrm>
        </p:spPr>
      </p:pic>
    </p:spTree>
    <p:extLst>
      <p:ext uri="{BB962C8B-B14F-4D97-AF65-F5344CB8AC3E}">
        <p14:creationId xmlns:p14="http://schemas.microsoft.com/office/powerpoint/2010/main" val="13915605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3C4BA530-9159-4CC0-8E28-A3DE23B8CEE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782316" y="5570485"/>
            <a:ext cx="4200577" cy="1173357"/>
          </a:xfrm>
        </p:spPr>
        <p:txBody>
          <a:bodyPr>
            <a:normAutofit/>
          </a:bodyPr>
          <a:lstStyle/>
          <a:p>
            <a:r>
              <a:rPr lang="de-DE" dirty="0">
                <a:solidFill>
                  <a:srgbClr val="005468"/>
                </a:solidFill>
              </a:rPr>
              <a:t>GRUNDIDEE</a:t>
            </a:r>
            <a:endParaRPr lang="en-GB" dirty="0">
              <a:solidFill>
                <a:srgbClr val="005468"/>
              </a:solidFill>
            </a:endParaRPr>
          </a:p>
        </p:txBody>
      </p:sp>
      <p:sp>
        <p:nvSpPr>
          <p:cNvPr id="6" name="Untertitel 4">
            <a:extLst>
              <a:ext uri="{FF2B5EF4-FFF2-40B4-BE49-F238E27FC236}">
                <a16:creationId xmlns:a16="http://schemas.microsoft.com/office/drawing/2014/main" id="{5318EC04-CE85-4A23-BD5F-37F00E3E3624}"/>
              </a:ext>
            </a:extLst>
          </p:cNvPr>
          <p:cNvSpPr txBox="1">
            <a:spLocks/>
          </p:cNvSpPr>
          <p:nvPr/>
        </p:nvSpPr>
        <p:spPr>
          <a:xfrm>
            <a:off x="3909269" y="3139602"/>
            <a:ext cx="6758731" cy="117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de-DE"/>
          </a:p>
        </p:txBody>
      </p:sp>
      <p:sp>
        <p:nvSpPr>
          <p:cNvPr id="7" name="Untertitel 4">
            <a:extLst>
              <a:ext uri="{FF2B5EF4-FFF2-40B4-BE49-F238E27FC236}">
                <a16:creationId xmlns:a16="http://schemas.microsoft.com/office/drawing/2014/main" id="{8356F9D4-671D-4D93-AC3B-8F68A93D4217}"/>
              </a:ext>
            </a:extLst>
          </p:cNvPr>
          <p:cNvSpPr txBox="1">
            <a:spLocks/>
          </p:cNvSpPr>
          <p:nvPr/>
        </p:nvSpPr>
        <p:spPr>
          <a:xfrm>
            <a:off x="3909268" y="4724064"/>
            <a:ext cx="6758732" cy="17600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de-DE"/>
          </a:p>
        </p:txBody>
      </p:sp>
      <p:pic>
        <p:nvPicPr>
          <p:cNvPr id="10" name="Grafik 9" descr="Ein Bild, das dunkel enthält.&#10;&#10;Automatisch generierte Beschreibung">
            <a:extLst>
              <a:ext uri="{FF2B5EF4-FFF2-40B4-BE49-F238E27FC236}">
                <a16:creationId xmlns:a16="http://schemas.microsoft.com/office/drawing/2014/main" id="{56995144-E66C-4F17-947B-D1E1B8FF43F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301" y="60706"/>
            <a:ext cx="9464830" cy="6683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778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351DE889-FCE3-4F7C-A40A-A41110B58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6000" dirty="0">
                <a:solidFill>
                  <a:srgbClr val="005468"/>
                </a:solidFill>
              </a:rPr>
              <a:t>DREI EBENEN</a:t>
            </a:r>
            <a:endParaRPr lang="en-GB" sz="6000" dirty="0">
              <a:solidFill>
                <a:srgbClr val="005468"/>
              </a:solidFill>
            </a:endParaRPr>
          </a:p>
        </p:txBody>
      </p:sp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0C35B5B6-171A-44C3-89FE-A593519FCA06}"/>
              </a:ext>
            </a:extLst>
          </p:cNvPr>
          <p:cNvGrpSpPr/>
          <p:nvPr/>
        </p:nvGrpSpPr>
        <p:grpSpPr>
          <a:xfrm>
            <a:off x="8042248" y="2059076"/>
            <a:ext cx="3918162" cy="3918162"/>
            <a:chOff x="8042248" y="2059076"/>
            <a:chExt cx="3918162" cy="3918162"/>
          </a:xfrm>
        </p:grpSpPr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846CD640-0DD8-4010-AC5B-BAC193258E46}"/>
                </a:ext>
              </a:extLst>
            </p:cNvPr>
            <p:cNvSpPr/>
            <p:nvPr/>
          </p:nvSpPr>
          <p:spPr>
            <a:xfrm>
              <a:off x="8042248" y="2059076"/>
              <a:ext cx="3918162" cy="3918162"/>
            </a:xfrm>
            <a:prstGeom prst="ellipse">
              <a:avLst/>
            </a:prstGeom>
            <a:solidFill>
              <a:srgbClr val="0547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de-DE" dirty="0">
                  <a:latin typeface="Verdana" panose="020B060403050404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Plenum - Gemeinde:</a:t>
              </a:r>
            </a:p>
            <a:p>
              <a:pPr algn="ct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de-DE" dirty="0">
                  <a:latin typeface="Verdana" panose="020B060403050404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Gottesdienste</a:t>
              </a:r>
            </a:p>
            <a:p>
              <a:pPr algn="ctr"/>
              <a:r>
                <a:rPr lang="de-DE" dirty="0">
                  <a:latin typeface="Verdana" panose="020B060403050404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Feste</a:t>
              </a:r>
            </a:p>
            <a:p>
              <a:pPr algn="ctr"/>
              <a:r>
                <a:rPr lang="de-DE" dirty="0">
                  <a:latin typeface="Verdana" panose="020B060403050404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Events</a:t>
              </a: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/>
            </a:p>
          </p:txBody>
        </p:sp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37A12B12-E824-4D9C-9EA4-49C3A846CD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65357" y="2615028"/>
              <a:ext cx="2271944" cy="1456205"/>
            </a:xfrm>
            <a:prstGeom prst="rect">
              <a:avLst/>
            </a:prstGeom>
          </p:spPr>
        </p:pic>
      </p:grp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8F8EE9D-B077-4EDA-83B5-D8338AA7A970}"/>
              </a:ext>
            </a:extLst>
          </p:cNvPr>
          <p:cNvGrpSpPr/>
          <p:nvPr/>
        </p:nvGrpSpPr>
        <p:grpSpPr>
          <a:xfrm>
            <a:off x="4128148" y="2336829"/>
            <a:ext cx="3610677" cy="3640409"/>
            <a:chOff x="4128148" y="2336829"/>
            <a:chExt cx="3610677" cy="3640409"/>
          </a:xfrm>
        </p:grpSpPr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0310CFCE-B89B-4F44-8466-ED5F6227AABF}"/>
                </a:ext>
              </a:extLst>
            </p:cNvPr>
            <p:cNvSpPr/>
            <p:nvPr/>
          </p:nvSpPr>
          <p:spPr>
            <a:xfrm>
              <a:off x="4128148" y="2336829"/>
              <a:ext cx="3610677" cy="3640409"/>
            </a:xfrm>
            <a:prstGeom prst="ellipse">
              <a:avLst/>
            </a:prstGeom>
            <a:solidFill>
              <a:srgbClr val="0547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ct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de-DE" dirty="0">
                  <a:latin typeface="Verdana" panose="020B060403050404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Gruppen &amp; Kreise:</a:t>
              </a:r>
            </a:p>
            <a:p>
              <a:pPr algn="ct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de-DE" dirty="0">
                  <a:latin typeface="Verdana" panose="020B060403050404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Fertige Entwürfe für Kinder, Jugendliche, Erwachsene</a:t>
              </a: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DDEEF7A8-343D-43CC-BB29-284C7E6A16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01481" y="2668728"/>
              <a:ext cx="2064011" cy="1413949"/>
            </a:xfrm>
            <a:prstGeom prst="rect">
              <a:avLst/>
            </a:prstGeom>
          </p:spPr>
        </p:pic>
      </p:grp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F518A7E3-A9B0-45C6-BBE3-BF6112B09F85}"/>
              </a:ext>
            </a:extLst>
          </p:cNvPr>
          <p:cNvGrpSpPr/>
          <p:nvPr/>
        </p:nvGrpSpPr>
        <p:grpSpPr>
          <a:xfrm>
            <a:off x="864915" y="2814725"/>
            <a:ext cx="3058495" cy="3162513"/>
            <a:chOff x="864915" y="2814725"/>
            <a:chExt cx="3058495" cy="3162513"/>
          </a:xfrm>
        </p:grpSpPr>
        <p:sp>
          <p:nvSpPr>
            <p:cNvPr id="2" name="Ellipse 1">
              <a:extLst>
                <a:ext uri="{FF2B5EF4-FFF2-40B4-BE49-F238E27FC236}">
                  <a16:creationId xmlns:a16="http://schemas.microsoft.com/office/drawing/2014/main" id="{8A99936C-CC68-4CC4-BE52-A92106B4C35E}"/>
                </a:ext>
              </a:extLst>
            </p:cNvPr>
            <p:cNvSpPr/>
            <p:nvPr/>
          </p:nvSpPr>
          <p:spPr>
            <a:xfrm>
              <a:off x="864915" y="2814725"/>
              <a:ext cx="3058495" cy="3162513"/>
            </a:xfrm>
            <a:prstGeom prst="ellipse">
              <a:avLst/>
            </a:prstGeom>
            <a:solidFill>
              <a:srgbClr val="0547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de-DE" dirty="0">
                  <a:latin typeface="Verdana" panose="020B060403050404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Persönlich:</a:t>
              </a:r>
              <a:br>
                <a:rPr lang="de-DE" dirty="0">
                  <a:latin typeface="Verdana" panose="020B060403050404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</a:br>
              <a:r>
                <a:rPr lang="de-DE" dirty="0">
                  <a:latin typeface="Verdana" panose="020B060403050404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 </a:t>
              </a:r>
            </a:p>
            <a:p>
              <a:pPr algn="ctr"/>
              <a:r>
                <a:rPr lang="de-DE" dirty="0">
                  <a:latin typeface="Verdana" panose="020B060403050404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Tagesimpulse </a:t>
              </a:r>
            </a:p>
            <a:p>
              <a:pPr algn="ctr"/>
              <a:r>
                <a:rPr lang="de-DE" dirty="0">
                  <a:latin typeface="Verdana" panose="020B060403050404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Tageschallenge</a:t>
              </a:r>
            </a:p>
            <a:p>
              <a:pPr algn="r"/>
              <a:endParaRPr lang="de-DE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endParaRPr>
            </a:p>
            <a:p>
              <a:pPr algn="r"/>
              <a:endParaRPr lang="de-DE" dirty="0"/>
            </a:p>
          </p:txBody>
        </p:sp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E768C540-F62F-45C4-9C9B-8A42F13A40F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39467" y="3053919"/>
              <a:ext cx="1109390" cy="11608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44044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0BAD2E-CAB7-43AE-AF64-0495B8BB3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328" y="-116299"/>
            <a:ext cx="10515600" cy="1325563"/>
          </a:xfrm>
        </p:spPr>
        <p:txBody>
          <a:bodyPr/>
          <a:lstStyle/>
          <a:p>
            <a:r>
              <a:rPr lang="de-DE" sz="6000" dirty="0">
                <a:solidFill>
                  <a:srgbClr val="005468"/>
                </a:solidFill>
              </a:rPr>
              <a:t>WOCHENTHEMEN</a:t>
            </a:r>
            <a:endParaRPr lang="en-GB" sz="6000" dirty="0">
              <a:solidFill>
                <a:srgbClr val="005468"/>
              </a:solidFill>
            </a:endParaRPr>
          </a:p>
        </p:txBody>
      </p:sp>
      <p:graphicFrame>
        <p:nvGraphicFramePr>
          <p:cNvPr id="4" name="Tabelle 2">
            <a:extLst>
              <a:ext uri="{FF2B5EF4-FFF2-40B4-BE49-F238E27FC236}">
                <a16:creationId xmlns:a16="http://schemas.microsoft.com/office/drawing/2014/main" id="{6C1A6DF5-7140-403E-AF98-9A83F72E03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226530"/>
              </p:ext>
            </p:extLst>
          </p:nvPr>
        </p:nvGraphicFramePr>
        <p:xfrm>
          <a:off x="838201" y="1063405"/>
          <a:ext cx="11256165" cy="5705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993">
                  <a:extLst>
                    <a:ext uri="{9D8B030D-6E8A-4147-A177-3AD203B41FA5}">
                      <a16:colId xmlns:a16="http://schemas.microsoft.com/office/drawing/2014/main" val="1069505600"/>
                    </a:ext>
                  </a:extLst>
                </a:gridCol>
                <a:gridCol w="851258">
                  <a:extLst>
                    <a:ext uri="{9D8B030D-6E8A-4147-A177-3AD203B41FA5}">
                      <a16:colId xmlns:a16="http://schemas.microsoft.com/office/drawing/2014/main" val="1568535100"/>
                    </a:ext>
                  </a:extLst>
                </a:gridCol>
                <a:gridCol w="3509596">
                  <a:extLst>
                    <a:ext uri="{9D8B030D-6E8A-4147-A177-3AD203B41FA5}">
                      <a16:colId xmlns:a16="http://schemas.microsoft.com/office/drawing/2014/main" val="2545034596"/>
                    </a:ext>
                  </a:extLst>
                </a:gridCol>
                <a:gridCol w="1664208">
                  <a:extLst>
                    <a:ext uri="{9D8B030D-6E8A-4147-A177-3AD203B41FA5}">
                      <a16:colId xmlns:a16="http://schemas.microsoft.com/office/drawing/2014/main" val="3792720594"/>
                    </a:ext>
                  </a:extLst>
                </a:gridCol>
                <a:gridCol w="4331110">
                  <a:extLst>
                    <a:ext uri="{9D8B030D-6E8A-4147-A177-3AD203B41FA5}">
                      <a16:colId xmlns:a16="http://schemas.microsoft.com/office/drawing/2014/main" val="3801789309"/>
                    </a:ext>
                  </a:extLst>
                </a:gridCol>
              </a:tblGrid>
              <a:tr h="380349">
                <a:tc>
                  <a:txBody>
                    <a:bodyPr/>
                    <a:lstStyle/>
                    <a:p>
                      <a:pPr algn="ctr"/>
                      <a:r>
                        <a:rPr lang="de-DE" sz="1800" b="1">
                          <a:latin typeface="+mn-lt"/>
                        </a:rPr>
                        <a:t>Woche</a:t>
                      </a:r>
                    </a:p>
                  </a:txBody>
                  <a:tcPr marL="95087" marR="95087" marT="47543" marB="47543">
                    <a:solidFill>
                      <a:srgbClr val="00546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800" b="1">
                          <a:latin typeface="+mn-lt"/>
                        </a:rPr>
                        <a:t>Icon</a:t>
                      </a:r>
                    </a:p>
                  </a:txBody>
                  <a:tcPr marL="95087" marR="95087" marT="47543" marB="47543">
                    <a:solidFill>
                      <a:srgbClr val="00546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800" b="1">
                          <a:latin typeface="+mn-lt"/>
                        </a:rPr>
                        <a:t>Thema</a:t>
                      </a:r>
                    </a:p>
                  </a:txBody>
                  <a:tcPr marL="95087" marR="95087" marT="47543" marB="47543">
                    <a:solidFill>
                      <a:srgbClr val="00546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800" b="1">
                          <a:latin typeface="+mn-lt"/>
                        </a:rPr>
                        <a:t>Bibeltexte</a:t>
                      </a:r>
                    </a:p>
                  </a:txBody>
                  <a:tcPr marL="95087" marR="95087" marT="47543" marB="47543">
                    <a:solidFill>
                      <a:srgbClr val="00546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800" b="1" u="none" dirty="0">
                          <a:latin typeface="+mn-lt"/>
                          <a:cs typeface="Calibri" panose="020F0502020204030204" pitchFamily="34" charset="0"/>
                        </a:rPr>
                        <a:t>Stichworte</a:t>
                      </a:r>
                      <a:endParaRPr lang="de-DE" sz="1800" b="1" u="none" dirty="0">
                        <a:latin typeface="+mn-lt"/>
                      </a:endParaRPr>
                    </a:p>
                  </a:txBody>
                  <a:tcPr marL="95087" marR="95087" marT="47543" marB="47543">
                    <a:solidFill>
                      <a:srgbClr val="0054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6899598"/>
                  </a:ext>
                </a:extLst>
              </a:tr>
              <a:tr h="826324">
                <a:tc>
                  <a:txBody>
                    <a:bodyPr/>
                    <a:lstStyle/>
                    <a:p>
                      <a:pPr algn="ctr"/>
                      <a:r>
                        <a:rPr lang="de-DE" sz="1800" b="1" dirty="0">
                          <a:solidFill>
                            <a:srgbClr val="054767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de-DE" sz="1800" b="1" kern="1200" dirty="0">
                        <a:solidFill>
                          <a:srgbClr val="054767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„</a:t>
                      </a:r>
                      <a:r>
                        <a:rPr lang="de-DE" sz="3200" b="1" kern="1200" dirty="0">
                          <a:solidFill>
                            <a:srgbClr val="548C8C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eschenkt“</a:t>
                      </a:r>
                      <a:b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– Ein Segen Füreinander</a:t>
                      </a:r>
                      <a:endParaRPr lang="de-DE" sz="2000" b="1" kern="1200" dirty="0">
                        <a:solidFill>
                          <a:srgbClr val="054767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Rut 1-4</a:t>
                      </a:r>
                      <a:endParaRPr lang="de-DE" sz="2000" dirty="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Warm-up ins Thema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Bereicherung </a:t>
                      </a:r>
                      <a:r>
                        <a:rPr lang="de-DE" sz="2800" b="1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wahrnehmen</a:t>
                      </a:r>
                      <a:endParaRPr lang="de-DE" sz="2000" b="1" dirty="0">
                        <a:solidFill>
                          <a:srgbClr val="054767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9501945"/>
                  </a:ext>
                </a:extLst>
              </a:tr>
              <a:tr h="826324">
                <a:tc>
                  <a:txBody>
                    <a:bodyPr/>
                    <a:lstStyle/>
                    <a:p>
                      <a:pPr algn="ctr"/>
                      <a:r>
                        <a:rPr lang="de-DE" sz="1800" b="1" dirty="0">
                          <a:solidFill>
                            <a:srgbClr val="054767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800" b="1" kern="1200" dirty="0">
                        <a:solidFill>
                          <a:srgbClr val="054767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„</a:t>
                      </a:r>
                      <a:r>
                        <a:rPr lang="de-DE" sz="3200" b="1" kern="1200" dirty="0">
                          <a:solidFill>
                            <a:srgbClr val="548C8C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eibhaftig“ </a:t>
                      </a:r>
                      <a:b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– Das</a:t>
                      </a:r>
                      <a:r>
                        <a:rPr lang="de-DE" sz="2000" baseline="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 Evangelium vereint</a:t>
                      </a:r>
                      <a:endParaRPr lang="de-DE" sz="2000" b="1" kern="1200" dirty="0">
                        <a:solidFill>
                          <a:srgbClr val="054767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 err="1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Eph</a:t>
                      </a: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 2, 14-19</a:t>
                      </a:r>
                      <a:endParaRPr lang="de-DE" sz="2000" dirty="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Wir SIND eins: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Einheit </a:t>
                      </a:r>
                      <a:r>
                        <a:rPr lang="de-DE" sz="2800" b="1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anerkennen</a:t>
                      </a:r>
                      <a:endParaRPr lang="de-DE" sz="2000" b="1" dirty="0">
                        <a:solidFill>
                          <a:srgbClr val="054767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592636"/>
                  </a:ext>
                </a:extLst>
              </a:tr>
              <a:tr h="826324">
                <a:tc>
                  <a:txBody>
                    <a:bodyPr/>
                    <a:lstStyle/>
                    <a:p>
                      <a:pPr algn="ctr"/>
                      <a:r>
                        <a:rPr lang="de-DE" sz="1800" b="1" dirty="0">
                          <a:solidFill>
                            <a:srgbClr val="054767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de-DE" sz="1800" b="1" kern="1200" dirty="0">
                        <a:solidFill>
                          <a:srgbClr val="054767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„</a:t>
                      </a:r>
                      <a:r>
                        <a:rPr lang="de-DE" sz="3200" b="1" kern="1200" dirty="0">
                          <a:solidFill>
                            <a:srgbClr val="548C8C"/>
                          </a:solidFill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ffen“</a:t>
                      </a:r>
                      <a:b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– Gott fordert</a:t>
                      </a:r>
                      <a:r>
                        <a:rPr lang="de-DE" sz="2000" baseline="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 heraus</a:t>
                      </a:r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 err="1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Apg</a:t>
                      </a: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 10, 1-48</a:t>
                      </a:r>
                      <a:endParaRPr lang="de-DE" sz="2000" dirty="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Praktische Herausforderungen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800" b="1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angehen</a:t>
                      </a:r>
                      <a:r>
                        <a:rPr lang="de-DE" sz="2800" b="1" baseline="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2800" b="1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und dranbleiben </a:t>
                      </a: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5835478"/>
                  </a:ext>
                </a:extLst>
              </a:tr>
              <a:tr h="826324">
                <a:tc>
                  <a:txBody>
                    <a:bodyPr/>
                    <a:lstStyle/>
                    <a:p>
                      <a:pPr algn="ctr"/>
                      <a:r>
                        <a:rPr lang="de-DE" sz="1800" b="1" dirty="0">
                          <a:solidFill>
                            <a:srgbClr val="054767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800" dirty="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„</a:t>
                      </a:r>
                      <a:r>
                        <a:rPr lang="de-DE" sz="3200" b="1" kern="1200" dirty="0">
                          <a:solidFill>
                            <a:srgbClr val="548C8C"/>
                          </a:solidFill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eieinander“ </a:t>
                      </a:r>
                      <a:b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– Tischgemeinschaft für alle</a:t>
                      </a:r>
                      <a:endParaRPr lang="de-DE" sz="2000" dirty="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Gal 2, 11-14</a:t>
                      </a:r>
                      <a:endParaRPr lang="de-DE" sz="2000" dirty="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Miteinander </a:t>
                      </a:r>
                      <a:r>
                        <a:rPr lang="de-DE" sz="2800" b="1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erleben</a:t>
                      </a:r>
                      <a:endParaRPr lang="de-DE" sz="2000" b="1" dirty="0">
                        <a:solidFill>
                          <a:srgbClr val="054767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1337315"/>
                  </a:ext>
                </a:extLst>
              </a:tr>
              <a:tr h="826324">
                <a:tc>
                  <a:txBody>
                    <a:bodyPr/>
                    <a:lstStyle/>
                    <a:p>
                      <a:pPr algn="ctr"/>
                      <a:r>
                        <a:rPr lang="de-DE" sz="1800" b="1" dirty="0">
                          <a:solidFill>
                            <a:srgbClr val="054767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800" dirty="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„</a:t>
                      </a:r>
                      <a:r>
                        <a:rPr lang="de-DE" sz="3200" b="1" kern="1200" dirty="0">
                          <a:solidFill>
                            <a:srgbClr val="548C8C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ktiv“ </a:t>
                      </a:r>
                      <a:b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</a:b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– Berufungen</a:t>
                      </a:r>
                      <a:r>
                        <a:rPr lang="de-DE" sz="2000" baseline="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 entfalten</a:t>
                      </a:r>
                      <a:endParaRPr lang="de-DE" sz="2000" dirty="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err="1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Apg</a:t>
                      </a: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 6, 1-7</a:t>
                      </a:r>
                      <a:endParaRPr lang="de-DE" sz="2000" dirty="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Alle schätzen und </a:t>
                      </a:r>
                      <a:r>
                        <a:rPr lang="de-DE" sz="2800" b="1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beteiligen</a:t>
                      </a:r>
                      <a:endParaRPr lang="de-DE" sz="2000" b="1" dirty="0">
                        <a:solidFill>
                          <a:srgbClr val="054767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434452"/>
                  </a:ext>
                </a:extLst>
              </a:tr>
              <a:tr h="826324">
                <a:tc>
                  <a:txBody>
                    <a:bodyPr/>
                    <a:lstStyle/>
                    <a:p>
                      <a:pPr algn="ctr"/>
                      <a:r>
                        <a:rPr lang="de-DE" sz="1800" b="1">
                          <a:solidFill>
                            <a:srgbClr val="054767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80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„</a:t>
                      </a:r>
                      <a:r>
                        <a:rPr lang="de-DE" sz="3200" b="1" kern="1200" dirty="0">
                          <a:solidFill>
                            <a:srgbClr val="548C8C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lang="de-DE" sz="2000" b="1" kern="1200" dirty="0">
                          <a:solidFill>
                            <a:srgbClr val="054767"/>
                          </a:solidFill>
                          <a:latin typeface="+mn-lt"/>
                          <a:ea typeface="+mn-ea"/>
                          <a:cs typeface="+mn-cs"/>
                        </a:rPr>
                        <a:t>ebendig“ </a:t>
                      </a:r>
                      <a:b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</a:b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– Himmlische Perspektiven </a:t>
                      </a:r>
                      <a:endParaRPr lang="de-DE" sz="2000" dirty="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Off 7, 9-17</a:t>
                      </a:r>
                      <a:endParaRPr lang="de-DE" sz="2000">
                        <a:solidFill>
                          <a:srgbClr val="054767"/>
                        </a:solidFill>
                        <a:latin typeface="+mn-lt"/>
                      </a:endParaRP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800" b="1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Feiern</a:t>
                      </a:r>
                      <a:r>
                        <a:rPr lang="de-DE" sz="28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de-DE" sz="2000" dirty="0">
                          <a:solidFill>
                            <a:srgbClr val="054767"/>
                          </a:solidFill>
                          <a:latin typeface="+mn-lt"/>
                          <a:cs typeface="Calibri" panose="020F0502020204030204" pitchFamily="34" charset="0"/>
                        </a:rPr>
                        <a:t>Begeisterung erleben</a:t>
                      </a:r>
                    </a:p>
                  </a:txBody>
                  <a:tcPr marL="95087" marR="95087" marT="47543" marB="47543" anchor="ctr">
                    <a:solidFill>
                      <a:srgbClr val="F4E4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311"/>
                  </a:ext>
                </a:extLst>
              </a:tr>
            </a:tbl>
          </a:graphicData>
        </a:graphic>
      </p:graphicFrame>
      <p:pic>
        <p:nvPicPr>
          <p:cNvPr id="7" name="Grafik 6">
            <a:extLst>
              <a:ext uri="{FF2B5EF4-FFF2-40B4-BE49-F238E27FC236}">
                <a16:creationId xmlns:a16="http://schemas.microsoft.com/office/drawing/2014/main" id="{AE9E4A37-BA3F-4E36-AED9-4F3957A81E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431" y="1756192"/>
            <a:ext cx="540000" cy="5400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CBB24363-E53A-4418-B7F2-F7575892A6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430" y="2551929"/>
            <a:ext cx="537731" cy="537731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D43EB9F3-3976-4C89-9EF8-251A271056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885" y="3412910"/>
            <a:ext cx="539087" cy="53908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BBA48830-6730-4A7C-80D8-100729C17C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884" y="4202708"/>
            <a:ext cx="539087" cy="53908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918FFFDF-87E3-468A-A32A-AD1AE7B86C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338" y="5068716"/>
            <a:ext cx="540456" cy="540000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877A4B68-2E24-409D-B260-5CCF312401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427" y="6016596"/>
            <a:ext cx="537731" cy="537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68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2B631C5A-F415-49CA-8EA1-191DFF448A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0903" t="31072" r="44385" b="13051"/>
          <a:stretch/>
        </p:blipFill>
        <p:spPr>
          <a:xfrm>
            <a:off x="5436260" y="665709"/>
            <a:ext cx="3045709" cy="2140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2D7F70A3-DCF1-44C4-A0C2-123A3A62D25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028" t="22536" r="3706"/>
          <a:stretch/>
        </p:blipFill>
        <p:spPr>
          <a:xfrm>
            <a:off x="1152562" y="665709"/>
            <a:ext cx="3215864" cy="2140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E131BA05-8B93-4667-86E6-AF7AE0C8AE2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709" t="17999"/>
          <a:stretch/>
        </p:blipFill>
        <p:spPr>
          <a:xfrm>
            <a:off x="1152562" y="3429000"/>
            <a:ext cx="2877368" cy="2381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38865E07-A61A-4AA0-AD1C-183DB546764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167" t="15267" r="51667" b="24444"/>
          <a:stretch/>
        </p:blipFill>
        <p:spPr>
          <a:xfrm>
            <a:off x="9519323" y="665709"/>
            <a:ext cx="2157050" cy="2140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1FEDB216-D954-45A5-8AA4-CF01495B268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2800" y="3429000"/>
            <a:ext cx="7194163" cy="2381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8176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B6CDF3-E12B-490B-BE46-941ECC477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40D43CB-AFFA-4827-99D6-8495E61E28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D68D9266-5FF7-4E9C-9E5C-EE9175F227C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0"/>
            <a:ext cx="12192000" cy="6858000"/>
          </a:xfrm>
          <a:prstGeom prst="rect">
            <a:avLst/>
          </a:prstGeom>
        </p:spPr>
      </p:pic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8A989C95-6CD5-44B6-883B-8FC7FFAD939E}"/>
              </a:ext>
            </a:extLst>
          </p:cNvPr>
          <p:cNvGrpSpPr/>
          <p:nvPr/>
        </p:nvGrpSpPr>
        <p:grpSpPr>
          <a:xfrm>
            <a:off x="2068215" y="857805"/>
            <a:ext cx="4746051" cy="3731658"/>
            <a:chOff x="2056683" y="1889468"/>
            <a:chExt cx="4746051" cy="3731658"/>
          </a:xfrm>
        </p:grpSpPr>
        <p:grpSp>
          <p:nvGrpSpPr>
            <p:cNvPr id="26" name="Gruppieren 25">
              <a:extLst>
                <a:ext uri="{FF2B5EF4-FFF2-40B4-BE49-F238E27FC236}">
                  <a16:creationId xmlns:a16="http://schemas.microsoft.com/office/drawing/2014/main" id="{5382E6E6-E93C-4ABD-88FD-3F149A686154}"/>
                </a:ext>
              </a:extLst>
            </p:cNvPr>
            <p:cNvGrpSpPr/>
            <p:nvPr/>
          </p:nvGrpSpPr>
          <p:grpSpPr>
            <a:xfrm>
              <a:off x="2056683" y="1889468"/>
              <a:ext cx="3404871" cy="532206"/>
              <a:chOff x="3091663" y="1151125"/>
              <a:chExt cx="4606314" cy="720000"/>
            </a:xfrm>
          </p:grpSpPr>
          <p:pic>
            <p:nvPicPr>
              <p:cNvPr id="16" name="Grafik 15">
                <a:extLst>
                  <a:ext uri="{FF2B5EF4-FFF2-40B4-BE49-F238E27FC236}">
                    <a16:creationId xmlns:a16="http://schemas.microsoft.com/office/drawing/2014/main" id="{34A4F516-3FF6-497D-8B25-90B3DB3C55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91663" y="1151125"/>
                <a:ext cx="720000" cy="720000"/>
              </a:xfrm>
              <a:prstGeom prst="rect">
                <a:avLst/>
              </a:prstGeom>
            </p:spPr>
          </p:pic>
          <p:sp>
            <p:nvSpPr>
              <p:cNvPr id="19" name="Titel 5">
                <a:extLst>
                  <a:ext uri="{FF2B5EF4-FFF2-40B4-BE49-F238E27FC236}">
                    <a16:creationId xmlns:a16="http://schemas.microsoft.com/office/drawing/2014/main" id="{FF267224-DD10-4EF5-A20F-7F68383978B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129294" y="1222480"/>
                <a:ext cx="3568683" cy="57729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2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5400" b="1" kern="1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useo Sans 500" panose="02000000000000000000" pitchFamily="50" charset="0"/>
                    <a:ea typeface="+mj-ea"/>
                    <a:cs typeface="+mj-cs"/>
                  </a:defRPr>
                </a:lvl1pPr>
              </a:lstStyle>
              <a:p>
                <a:r>
                  <a:rPr lang="de-DE" sz="3200" dirty="0">
                    <a:solidFill>
                      <a:srgbClr val="F2F2F2"/>
                    </a:solidFill>
                    <a:effectLst/>
                  </a:rPr>
                  <a:t>globallocal.de</a:t>
                </a:r>
              </a:p>
            </p:txBody>
          </p:sp>
        </p:grpSp>
        <p:grpSp>
          <p:nvGrpSpPr>
            <p:cNvPr id="27" name="Gruppieren 26">
              <a:extLst>
                <a:ext uri="{FF2B5EF4-FFF2-40B4-BE49-F238E27FC236}">
                  <a16:creationId xmlns:a16="http://schemas.microsoft.com/office/drawing/2014/main" id="{F204F968-ADCB-403E-9ED3-1BCF06DC2E50}"/>
                </a:ext>
              </a:extLst>
            </p:cNvPr>
            <p:cNvGrpSpPr/>
            <p:nvPr/>
          </p:nvGrpSpPr>
          <p:grpSpPr>
            <a:xfrm>
              <a:off x="2056684" y="2955952"/>
              <a:ext cx="4746050" cy="532206"/>
              <a:chOff x="3091663" y="2217609"/>
              <a:chExt cx="6420742" cy="720000"/>
            </a:xfrm>
          </p:grpSpPr>
          <p:pic>
            <p:nvPicPr>
              <p:cNvPr id="10" name="Grafik 9">
                <a:extLst>
                  <a:ext uri="{FF2B5EF4-FFF2-40B4-BE49-F238E27FC236}">
                    <a16:creationId xmlns:a16="http://schemas.microsoft.com/office/drawing/2014/main" id="{805099BE-C16F-4524-ABBD-8F22467625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91663" y="2217609"/>
                <a:ext cx="720000" cy="720000"/>
              </a:xfrm>
              <a:prstGeom prst="rect">
                <a:avLst/>
              </a:prstGeom>
            </p:spPr>
          </p:pic>
          <p:sp>
            <p:nvSpPr>
              <p:cNvPr id="22" name="Titel 5">
                <a:extLst>
                  <a:ext uri="{FF2B5EF4-FFF2-40B4-BE49-F238E27FC236}">
                    <a16:creationId xmlns:a16="http://schemas.microsoft.com/office/drawing/2014/main" id="{AFA6081E-0144-473F-9C47-63BBFF032B5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129295" y="2293431"/>
                <a:ext cx="5383110" cy="57729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5400" b="1" kern="1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useo Sans 500" panose="02000000000000000000" pitchFamily="50" charset="0"/>
                    <a:ea typeface="+mj-ea"/>
                    <a:cs typeface="+mj-cs"/>
                  </a:defRPr>
                </a:lvl1pPr>
              </a:lstStyle>
              <a:p>
                <a:r>
                  <a:rPr lang="de-DE" sz="2700" dirty="0">
                    <a:solidFill>
                      <a:srgbClr val="F2F2F2"/>
                    </a:solidFill>
                    <a:effectLst/>
                  </a:rPr>
                  <a:t>hello@globallocal.de</a:t>
                </a:r>
              </a:p>
            </p:txBody>
          </p:sp>
        </p:grpSp>
        <p:grpSp>
          <p:nvGrpSpPr>
            <p:cNvPr id="28" name="Gruppieren 27">
              <a:extLst>
                <a:ext uri="{FF2B5EF4-FFF2-40B4-BE49-F238E27FC236}">
                  <a16:creationId xmlns:a16="http://schemas.microsoft.com/office/drawing/2014/main" id="{9B0E5964-07AE-4478-B076-4C371A8A8D60}"/>
                </a:ext>
              </a:extLst>
            </p:cNvPr>
            <p:cNvGrpSpPr/>
            <p:nvPr/>
          </p:nvGrpSpPr>
          <p:grpSpPr>
            <a:xfrm>
              <a:off x="2056683" y="4022436"/>
              <a:ext cx="3404871" cy="532206"/>
              <a:chOff x="3091663" y="3284093"/>
              <a:chExt cx="4606314" cy="720000"/>
            </a:xfrm>
          </p:grpSpPr>
          <p:pic>
            <p:nvPicPr>
              <p:cNvPr id="14" name="Grafik 13">
                <a:extLst>
                  <a:ext uri="{FF2B5EF4-FFF2-40B4-BE49-F238E27FC236}">
                    <a16:creationId xmlns:a16="http://schemas.microsoft.com/office/drawing/2014/main" id="{CCD7F97C-C539-4291-96FF-572F455867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91663" y="3284093"/>
                <a:ext cx="720000" cy="720000"/>
              </a:xfrm>
              <a:prstGeom prst="rect">
                <a:avLst/>
              </a:prstGeom>
            </p:spPr>
          </p:pic>
          <p:sp>
            <p:nvSpPr>
              <p:cNvPr id="23" name="Titel 5">
                <a:extLst>
                  <a:ext uri="{FF2B5EF4-FFF2-40B4-BE49-F238E27FC236}">
                    <a16:creationId xmlns:a16="http://schemas.microsoft.com/office/drawing/2014/main" id="{BA1F44A2-02B6-4EB4-8E02-C2AD2C59F5A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129294" y="3337826"/>
                <a:ext cx="3568683" cy="57729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2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5400" b="1" kern="1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useo Sans 500" panose="02000000000000000000" pitchFamily="50" charset="0"/>
                    <a:ea typeface="+mj-ea"/>
                    <a:cs typeface="+mj-cs"/>
                  </a:defRPr>
                </a:lvl1pPr>
              </a:lstStyle>
              <a:p>
                <a:pPr fontAlgn="base"/>
                <a:r>
                  <a:rPr lang="de-DE" sz="3200" dirty="0">
                    <a:solidFill>
                      <a:srgbClr val="F2F2F2"/>
                    </a:solidFill>
                    <a:effectLst/>
                  </a:rPr>
                  <a:t>@</a:t>
                </a:r>
                <a:r>
                  <a:rPr lang="de-DE" sz="3200" dirty="0" err="1">
                    <a:solidFill>
                      <a:srgbClr val="F2F2F2"/>
                    </a:solidFill>
                    <a:effectLst/>
                  </a:rPr>
                  <a:t>gl.oballocal</a:t>
                </a:r>
                <a:endParaRPr lang="de-DE" sz="3200" dirty="0">
                  <a:solidFill>
                    <a:srgbClr val="F2F2F2"/>
                  </a:solidFill>
                  <a:effectLst/>
                </a:endParaRPr>
              </a:p>
            </p:txBody>
          </p:sp>
        </p:grpSp>
        <p:grpSp>
          <p:nvGrpSpPr>
            <p:cNvPr id="29" name="Gruppieren 28">
              <a:extLst>
                <a:ext uri="{FF2B5EF4-FFF2-40B4-BE49-F238E27FC236}">
                  <a16:creationId xmlns:a16="http://schemas.microsoft.com/office/drawing/2014/main" id="{2013BB10-EA79-4E4F-9F0B-BD4C7C336454}"/>
                </a:ext>
              </a:extLst>
            </p:cNvPr>
            <p:cNvGrpSpPr/>
            <p:nvPr/>
          </p:nvGrpSpPr>
          <p:grpSpPr>
            <a:xfrm>
              <a:off x="2056683" y="5088920"/>
              <a:ext cx="3404871" cy="532206"/>
              <a:chOff x="3091663" y="4350577"/>
              <a:chExt cx="4606314" cy="720000"/>
            </a:xfrm>
          </p:grpSpPr>
          <p:pic>
            <p:nvPicPr>
              <p:cNvPr id="18" name="Grafik 17">
                <a:extLst>
                  <a:ext uri="{FF2B5EF4-FFF2-40B4-BE49-F238E27FC236}">
                    <a16:creationId xmlns:a16="http://schemas.microsoft.com/office/drawing/2014/main" id="{8FF487BD-0D03-460B-857D-AD779C0198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91663" y="4350577"/>
                <a:ext cx="720000" cy="720000"/>
              </a:xfrm>
              <a:prstGeom prst="rect">
                <a:avLst/>
              </a:prstGeom>
            </p:spPr>
          </p:pic>
          <p:sp>
            <p:nvSpPr>
              <p:cNvPr id="25" name="Titel 5">
                <a:extLst>
                  <a:ext uri="{FF2B5EF4-FFF2-40B4-BE49-F238E27FC236}">
                    <a16:creationId xmlns:a16="http://schemas.microsoft.com/office/drawing/2014/main" id="{74DE8E44-0898-412D-AC0D-97AF9F67335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129294" y="4377186"/>
                <a:ext cx="3568683" cy="57729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2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5400" b="1" kern="1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useo Sans 500" panose="02000000000000000000" pitchFamily="50" charset="0"/>
                    <a:ea typeface="+mj-ea"/>
                    <a:cs typeface="+mj-cs"/>
                  </a:defRPr>
                </a:lvl1pPr>
              </a:lstStyle>
              <a:p>
                <a:r>
                  <a:rPr lang="de-DE" sz="3200" dirty="0">
                    <a:solidFill>
                      <a:srgbClr val="F2F2F2"/>
                    </a:solidFill>
                    <a:effectLst/>
                  </a:rPr>
                  <a:t>global local</a:t>
                </a:r>
              </a:p>
            </p:txBody>
          </p:sp>
        </p:grpSp>
      </p:grpSp>
      <p:pic>
        <p:nvPicPr>
          <p:cNvPr id="20" name="Grafik 19">
            <a:extLst>
              <a:ext uri="{FF2B5EF4-FFF2-40B4-BE49-F238E27FC236}">
                <a16:creationId xmlns:a16="http://schemas.microsoft.com/office/drawing/2014/main" id="{60AEB575-B04B-4B0F-8AEA-83A88367EB5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942" y="5341948"/>
            <a:ext cx="1882903" cy="11064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1B7A035B-E5EB-4DC1-AC72-8DF3E24CFF6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1737" y="4803426"/>
            <a:ext cx="1597988" cy="16449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68FFAA4B-A4CE-4A2A-9D79-F5A876FB36D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11059" y="5602250"/>
            <a:ext cx="2145990" cy="8461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3F060450-F137-48F1-9222-6E26C1B5FC0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68215" y="5602250"/>
            <a:ext cx="2526951" cy="8461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1852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2275869FEED74E976864C21D105CCC" ma:contentTypeVersion="16" ma:contentTypeDescription="Create a new document." ma:contentTypeScope="" ma:versionID="d3731fc6561b0d6023b4a788489b9b1d">
  <xsd:schema xmlns:xsd="http://www.w3.org/2001/XMLSchema" xmlns:xs="http://www.w3.org/2001/XMLSchema" xmlns:p="http://schemas.microsoft.com/office/2006/metadata/properties" xmlns:ns2="8cf3eca7-e67e-4bf9-b9f3-f3585f95eb53" xmlns:ns3="e1e2b7e6-fdbf-4e6e-ab33-d3b41de49d8c" targetNamespace="http://schemas.microsoft.com/office/2006/metadata/properties" ma:root="true" ma:fieldsID="768a012cc840f9b4c1ba03256d2f9aab" ns2:_="" ns3:_="">
    <xsd:import namespace="8cf3eca7-e67e-4bf9-b9f3-f3585f95eb53"/>
    <xsd:import namespace="e1e2b7e6-fdbf-4e6e-ab33-d3b41de49d8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f3eca7-e67e-4bf9-b9f3-f3585f95e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d1ffc48-bf13-4114-b77b-116e3fc0732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e2b7e6-fdbf-4e6e-ab33-d3b41de49d8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7e5845e-dfd1-4da8-bcb9-6e710a0c7920}" ma:internalName="TaxCatchAll" ma:showField="CatchAllData" ma:web="e1e2b7e6-fdbf-4e6e-ab33-d3b41de49d8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1e2b7e6-fdbf-4e6e-ab33-d3b41de49d8c" xsi:nil="true"/>
    <lcf76f155ced4ddcb4097134ff3c332f xmlns="8cf3eca7-e67e-4bf9-b9f3-f3585f95eb53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0063CC8-FD16-483B-A6EC-0AF6DA4E3B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f3eca7-e67e-4bf9-b9f3-f3585f95eb53"/>
    <ds:schemaRef ds:uri="e1e2b7e6-fdbf-4e6e-ab33-d3b41de49d8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94FE864-0061-4972-9948-62402E842833}">
  <ds:schemaRefs>
    <ds:schemaRef ds:uri="http://purl.org/dc/elements/1.1/"/>
    <ds:schemaRef ds:uri="http://schemas.microsoft.com/office/2006/metadata/properties"/>
    <ds:schemaRef ds:uri="8cf3eca7-e67e-4bf9-b9f3-f3585f95eb53"/>
    <ds:schemaRef ds:uri="e1e2b7e6-fdbf-4e6e-ab33-d3b41de49d8c"/>
    <ds:schemaRef ds:uri="http://purl.org/dc/terms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E52C9B5-CAB9-4B0E-B37C-E6C1D6C9730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451</Words>
  <Application>Microsoft Macintosh PowerPoint</Application>
  <PresentationFormat>Breitbild</PresentationFormat>
  <Paragraphs>91</Paragraphs>
  <Slides>7</Slides>
  <Notes>6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Museo Sans 500</vt:lpstr>
      <vt:lpstr>Verdana</vt:lpstr>
      <vt:lpstr>Office</vt:lpstr>
      <vt:lpstr>PowerPoint-Präsentation</vt:lpstr>
      <vt:lpstr>PowerPoint-Präsentation</vt:lpstr>
      <vt:lpstr>GRUNDIDEE</vt:lpstr>
      <vt:lpstr>DREI EBENEN</vt:lpstr>
      <vt:lpstr>WOCHENTHEMEN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Denzel Thys</dc:creator>
  <cp:lastModifiedBy>Tobi Kenntner</cp:lastModifiedBy>
  <cp:revision>153</cp:revision>
  <dcterms:created xsi:type="dcterms:W3CDTF">2021-02-11T15:13:57Z</dcterms:created>
  <dcterms:modified xsi:type="dcterms:W3CDTF">2022-09-13T08:40:47Z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0x010100292275869FEED74E976864C21D105CCC</vt:lpwstr>
  </property>
  <property fmtid="{D5CDD505-2E9C-101B-9397-08002B2CF9AE}" pid="3" name="ComplianceAssetId">
    <vt:lpwstr/>
  </property>
  <property fmtid="{D5CDD505-2E9C-101B-9397-08002B2CF9AE}" pid="4" name="_ExtendedDescription">
    <vt:lpwstr/>
  </property>
  <property fmtid="{D5CDD505-2E9C-101B-9397-08002B2CF9AE}" pid="5" name="MediaServiceImageTags">
    <vt:lpwstr/>
  </property>
</Properties>
</file>